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18" r:id="rId1"/>
  </p:sldMasterIdLst>
  <p:notesMasterIdLst>
    <p:notesMasterId r:id="rId16"/>
  </p:notesMasterIdLst>
  <p:sldIdLst>
    <p:sldId id="302" r:id="rId2"/>
    <p:sldId id="304" r:id="rId3"/>
    <p:sldId id="258" r:id="rId4"/>
    <p:sldId id="259" r:id="rId5"/>
    <p:sldId id="262" r:id="rId6"/>
    <p:sldId id="305" r:id="rId7"/>
    <p:sldId id="306" r:id="rId8"/>
    <p:sldId id="260" r:id="rId9"/>
    <p:sldId id="309" r:id="rId10"/>
    <p:sldId id="307" r:id="rId11"/>
    <p:sldId id="267" r:id="rId12"/>
    <p:sldId id="308" r:id="rId13"/>
    <p:sldId id="265" r:id="rId14"/>
    <p:sldId id="287" r:id="rId15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7"/>
      <p:bold r:id="rId18"/>
    </p:embeddedFont>
    <p:embeddedFont>
      <p:font typeface="Arial Black" panose="020B0A04020102020204" pitchFamily="34" charset="0"/>
      <p:bold r:id="rId19"/>
    </p:embeddedFont>
    <p:embeddedFont>
      <p:font typeface="Century Schoolbook" panose="02040604050505020304" pitchFamily="18" charset="0"/>
      <p:regular r:id="rId20"/>
      <p:bold r:id="rId21"/>
      <p:italic r:id="rId22"/>
      <p:boldItalic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Wingdings 2" panose="05020102010507070707" pitchFamily="18" charset="2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F6FB6F-99EF-46D0-8B3D-DE1E284A430D}">
  <a:tblStyle styleId="{93F6FB6F-99EF-46D0-8B3D-DE1E284A430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9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369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58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31bbe40f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31bbe40f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31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73620bced_0_15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473620bced_0_15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1151b5a86a4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1151b5a86a4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4557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31bbe40f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31bbe40f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431bbe40f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431bbe40f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431bbe40fc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431bbe40fc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22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308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31bbe40f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31bbe40f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583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54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1650" baseline="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650"/>
            </a:lvl2pPr>
            <a:lvl3pPr marL="685800" indent="0" algn="ctr">
              <a:buNone/>
              <a:defRPr sz="165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6894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86789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68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75" y="1704613"/>
            <a:ext cx="3686100" cy="194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75" y="757524"/>
            <a:ext cx="1297500" cy="947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713275" y="3649825"/>
            <a:ext cx="2419500" cy="60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>
            <a:spLocks noGrp="1"/>
          </p:cNvSpPr>
          <p:nvPr>
            <p:ph type="pic" idx="3"/>
          </p:nvPr>
        </p:nvSpPr>
        <p:spPr>
          <a:xfrm>
            <a:off x="4572000" y="757525"/>
            <a:ext cx="3858600" cy="3811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5939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06747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13225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713225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713225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5"/>
          </p:nvPr>
        </p:nvSpPr>
        <p:spPr>
          <a:xfrm>
            <a:off x="713225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713225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3845501" y="3067476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3845499" y="3927861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3845501" y="1383225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3845499" y="1851512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4"/>
          </p:nvPr>
        </p:nvSpPr>
        <p:spPr>
          <a:xfrm>
            <a:off x="3845499" y="3535821"/>
            <a:ext cx="2898000" cy="468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3845499" y="2243587"/>
            <a:ext cx="2898000" cy="482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077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68425" y="1264025"/>
            <a:ext cx="3309900" cy="74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4968425" y="2013475"/>
            <a:ext cx="3309900" cy="18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9"/>
          <p:cNvSpPr>
            <a:spLocks noGrp="1"/>
          </p:cNvSpPr>
          <p:nvPr>
            <p:ph type="pic" idx="2"/>
          </p:nvPr>
        </p:nvSpPr>
        <p:spPr>
          <a:xfrm>
            <a:off x="713225" y="757525"/>
            <a:ext cx="3811500" cy="38115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18976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1"/>
          </p:nvPr>
        </p:nvSpPr>
        <p:spPr>
          <a:xfrm>
            <a:off x="713300" y="3990816"/>
            <a:ext cx="19293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2"/>
          </p:nvPr>
        </p:nvSpPr>
        <p:spPr>
          <a:xfrm>
            <a:off x="713300" y="3539051"/>
            <a:ext cx="19293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3"/>
          </p:nvPr>
        </p:nvSpPr>
        <p:spPr>
          <a:xfrm>
            <a:off x="3059838" y="3990802"/>
            <a:ext cx="19293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4"/>
          </p:nvPr>
        </p:nvSpPr>
        <p:spPr>
          <a:xfrm>
            <a:off x="3059837" y="3539025"/>
            <a:ext cx="19293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5"/>
          </p:nvPr>
        </p:nvSpPr>
        <p:spPr>
          <a:xfrm>
            <a:off x="5406425" y="3990801"/>
            <a:ext cx="19293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6"/>
          </p:nvPr>
        </p:nvSpPr>
        <p:spPr>
          <a:xfrm>
            <a:off x="5406424" y="3539038"/>
            <a:ext cx="1929300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>
            <a:spLocks noGrp="1"/>
          </p:cNvSpPr>
          <p:nvPr>
            <p:ph type="pic" idx="7"/>
          </p:nvPr>
        </p:nvSpPr>
        <p:spPr>
          <a:xfrm>
            <a:off x="3146688" y="1832388"/>
            <a:ext cx="1509900" cy="15099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1"/>
          <p:cNvSpPr>
            <a:spLocks noGrp="1"/>
          </p:cNvSpPr>
          <p:nvPr>
            <p:ph type="pic" idx="8"/>
          </p:nvPr>
        </p:nvSpPr>
        <p:spPr>
          <a:xfrm>
            <a:off x="800100" y="1832388"/>
            <a:ext cx="1509900" cy="15099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1"/>
          <p:cNvSpPr>
            <a:spLocks noGrp="1"/>
          </p:cNvSpPr>
          <p:nvPr>
            <p:ph type="pic" idx="9"/>
          </p:nvPr>
        </p:nvSpPr>
        <p:spPr>
          <a:xfrm>
            <a:off x="5493275" y="1832388"/>
            <a:ext cx="1509900" cy="15099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5627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713225" y="3247969"/>
            <a:ext cx="44034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3225" y="2576325"/>
            <a:ext cx="4403400" cy="58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415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713225" y="3186612"/>
            <a:ext cx="1929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2"/>
          </p:nvPr>
        </p:nvSpPr>
        <p:spPr>
          <a:xfrm>
            <a:off x="713225" y="2651164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3"/>
          </p:nvPr>
        </p:nvSpPr>
        <p:spPr>
          <a:xfrm>
            <a:off x="2642625" y="3186610"/>
            <a:ext cx="1929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subTitle" idx="4"/>
          </p:nvPr>
        </p:nvSpPr>
        <p:spPr>
          <a:xfrm>
            <a:off x="2642625" y="2651165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subTitle" idx="5"/>
          </p:nvPr>
        </p:nvSpPr>
        <p:spPr>
          <a:xfrm>
            <a:off x="4572025" y="3186597"/>
            <a:ext cx="1929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ubTitle" idx="6"/>
          </p:nvPr>
        </p:nvSpPr>
        <p:spPr>
          <a:xfrm>
            <a:off x="4572025" y="2651164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7"/>
          </p:nvPr>
        </p:nvSpPr>
        <p:spPr>
          <a:xfrm>
            <a:off x="6501425" y="3186592"/>
            <a:ext cx="1929300" cy="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8"/>
          </p:nvPr>
        </p:nvSpPr>
        <p:spPr>
          <a:xfrm>
            <a:off x="6501425" y="2651150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4067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631800" cy="10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"/>
          </p:nvPr>
        </p:nvSpPr>
        <p:spPr>
          <a:xfrm>
            <a:off x="713225" y="1517169"/>
            <a:ext cx="3631800" cy="12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2834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4017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5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16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5853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147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500" b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94860" y="1285241"/>
            <a:ext cx="3360420" cy="54864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15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500"/>
              </a:spcBef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7667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0465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2022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24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600"/>
              </a:spcBef>
              <a:buNone/>
              <a:defRPr sz="9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194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29050"/>
            <a:ext cx="8469630" cy="13144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21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975">
                <a:solidFill>
                  <a:schemeClr val="bg1">
                    <a:lumMod val="85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BAD14-84DA-4042-8731-D8B36FD0844A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77FBC-ACBB-4685-86FF-DAA180EC1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6011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27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58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4" r:id="rId15"/>
    <p:sldLayoutId id="2147483937" r:id="rId16"/>
    <p:sldLayoutId id="2147483939" r:id="rId17"/>
    <p:sldLayoutId id="2147483954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 spc="-3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685800" rtl="0" eaLnBrk="1" latinLnBrk="0" hangingPunct="1">
        <a:lnSpc>
          <a:spcPct val="95000"/>
        </a:lnSpc>
        <a:spcBef>
          <a:spcPts val="1050"/>
        </a:spcBef>
        <a:spcAft>
          <a:spcPts val="150"/>
        </a:spcAft>
        <a:buClr>
          <a:schemeClr val="accent1"/>
        </a:buClr>
        <a:buSzPct val="80000"/>
        <a:buFont typeface="Arial" pitchFamily="34" charset="0"/>
        <a:buChar char="•"/>
        <a:defRPr sz="1350" kern="1200" spc="8" baseline="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90000"/>
        </a:lnSpc>
        <a:spcBef>
          <a:spcPts val="225"/>
        </a:spcBef>
        <a:spcAft>
          <a:spcPts val="225"/>
        </a:spcAft>
        <a:buClr>
          <a:schemeClr val="accent1"/>
        </a:buClr>
        <a:buFont typeface="Wingdings 2" pitchFamily="18" charset="2"/>
        <a:buChar char="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8140" y="1261240"/>
            <a:ext cx="5511188" cy="1521674"/>
          </a:xfrm>
        </p:spPr>
        <p:txBody>
          <a:bodyPr/>
          <a:lstStyle/>
          <a:p>
            <a:r>
              <a:rPr lang="en-US" b="1" dirty="0" err="1">
                <a:latin typeface="+mn-lt"/>
              </a:rPr>
              <a:t>Gestion</a:t>
            </a:r>
            <a:r>
              <a:rPr lang="en-US" b="1" dirty="0">
                <a:latin typeface="+mn-lt"/>
              </a:rPr>
              <a:t> de </a:t>
            </a:r>
            <a:r>
              <a:rPr lang="en-US" b="1" dirty="0" err="1">
                <a:latin typeface="+mn-lt"/>
              </a:rPr>
              <a:t>vente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en</a:t>
            </a:r>
            <a:r>
              <a:rPr lang="en-US" b="1" dirty="0">
                <a:latin typeface="+mn-lt"/>
              </a:rPr>
              <a:t> </a:t>
            </a:r>
            <a:r>
              <a:rPr lang="en-US" b="1" dirty="0" err="1">
                <a:latin typeface="+mn-lt"/>
              </a:rPr>
              <a:t>ligne</a:t>
            </a:r>
            <a:endParaRPr lang="en-US" b="1" dirty="0">
              <a:latin typeface="+mn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47" y="-271871"/>
            <a:ext cx="3560489" cy="1412842"/>
          </a:xfrm>
          <a:prstGeom prst="rect">
            <a:avLst/>
          </a:prstGeom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653153" y="4417274"/>
            <a:ext cx="1381075" cy="378619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2023-2024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B0437DDA-9850-CB0A-024C-FE45B3CDB028}"/>
              </a:ext>
            </a:extLst>
          </p:cNvPr>
          <p:cNvSpPr txBox="1"/>
          <p:nvPr/>
        </p:nvSpPr>
        <p:spPr>
          <a:xfrm>
            <a:off x="5935733" y="3402377"/>
            <a:ext cx="3038933" cy="629018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>
            <a:defPPr rtl="0">
              <a:defRPr lang="fr-FR"/>
            </a:defPPr>
            <a:lvl1pPr marL="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fr-FR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>
              <a:spcBef>
                <a:spcPts val="645"/>
              </a:spcBef>
            </a:pPr>
            <a:r>
              <a:rPr sz="1400" spc="-113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S</a:t>
            </a:r>
            <a:r>
              <a:rPr sz="1400" spc="-105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o</a:t>
            </a:r>
            <a:r>
              <a:rPr sz="1400" spc="-120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us </a:t>
            </a:r>
            <a:r>
              <a:rPr sz="1400" spc="-109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l</a:t>
            </a:r>
            <a:r>
              <a:rPr sz="1400" spc="124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a</a:t>
            </a:r>
            <a:r>
              <a:rPr sz="1400" spc="-124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sz="1400" spc="-113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s</a:t>
            </a:r>
            <a:r>
              <a:rPr sz="1400" spc="-127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u</a:t>
            </a:r>
            <a:r>
              <a:rPr sz="1400" spc="83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pe</a:t>
            </a:r>
            <a:r>
              <a:rPr sz="1400" spc="-94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rvisi</a:t>
            </a:r>
            <a:r>
              <a:rPr sz="1400" spc="-143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o</a:t>
            </a:r>
            <a:r>
              <a:rPr sz="1400" spc="-34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n</a:t>
            </a:r>
            <a:r>
              <a:rPr sz="1400" spc="-131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sz="1400" spc="86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de</a:t>
            </a:r>
            <a:r>
              <a:rPr sz="1400" spc="-124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 </a:t>
            </a:r>
            <a:r>
              <a:rPr sz="1400" spc="-266" dirty="0">
                <a:solidFill>
                  <a:schemeClr val="tx2"/>
                </a:solidFill>
                <a:latin typeface="Arial Black" panose="020B0A04020102020204" pitchFamily="34" charset="0"/>
                <a:cs typeface="Verdana"/>
              </a:rPr>
              <a:t>:</a:t>
            </a:r>
            <a:endParaRPr sz="1400" dirty="0">
              <a:solidFill>
                <a:schemeClr val="tx2"/>
              </a:solidFill>
              <a:latin typeface="Arial Black" panose="020B0A04020102020204" pitchFamily="34" charset="0"/>
              <a:cs typeface="Verdana"/>
            </a:endParaRPr>
          </a:p>
          <a:p>
            <a:pPr marL="9525">
              <a:spcBef>
                <a:spcPts val="578"/>
              </a:spcBef>
            </a:pPr>
            <a:endParaRPr lang="en-ZA" sz="100" b="1" dirty="0">
              <a:solidFill>
                <a:schemeClr val="tx2"/>
              </a:solidFill>
              <a:latin typeface="Agency FB" panose="020B0503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752475" lvl="1" indent="-285750">
              <a:spcBef>
                <a:spcPts val="578"/>
              </a:spcBef>
              <a:buFont typeface="Wingdings" panose="05000000000000000000" pitchFamily="2" charset="2"/>
              <a:buChar char="v"/>
            </a:pPr>
            <a:r>
              <a:rPr lang="en-ZA" sz="1050" b="1" dirty="0" err="1">
                <a:solidFill>
                  <a:schemeClr val="tx2"/>
                </a:solidFill>
                <a:latin typeface="Agency FB" panose="020B0503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Dr</a:t>
            </a:r>
            <a:r>
              <a:rPr lang="en-ZA" sz="900" dirty="0" err="1">
                <a:solidFill>
                  <a:schemeClr val="tx2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ZA" sz="900" dirty="0">
                <a:solidFill>
                  <a:schemeClr val="tx2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1000" dirty="0" err="1">
                <a:solidFill>
                  <a:schemeClr val="tx2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Fatimetou</a:t>
            </a:r>
            <a:r>
              <a:rPr lang="fr-FR" sz="1000" dirty="0">
                <a:solidFill>
                  <a:schemeClr val="tx2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Med </a:t>
            </a:r>
            <a:r>
              <a:rPr lang="fr-FR" sz="1000" dirty="0" err="1">
                <a:solidFill>
                  <a:schemeClr val="tx2"/>
                </a:solidFill>
                <a:latin typeface="Arial Black" panose="020B0A040201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Salik</a:t>
            </a:r>
            <a:endParaRPr lang="fr-FR" sz="400" dirty="0">
              <a:solidFill>
                <a:schemeClr val="tx2"/>
              </a:solidFill>
              <a:latin typeface="Arial Black" panose="020B0A040201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274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13275" y="1849521"/>
            <a:ext cx="4752104" cy="15137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 Utilise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767" y="387884"/>
            <a:ext cx="987217" cy="98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08658">
            <a:off x="-784109" y="4101051"/>
            <a:ext cx="1921920" cy="8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7145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 utilise</a:t>
            </a:r>
            <a:endParaRPr dirty="0"/>
          </a:p>
        </p:txBody>
      </p:sp>
      <p:sp>
        <p:nvSpPr>
          <p:cNvPr id="353" name="Google Shape;353;p48"/>
          <p:cNvSpPr txBox="1">
            <a:spLocks noGrp="1"/>
          </p:cNvSpPr>
          <p:nvPr>
            <p:ph type="subTitle" idx="4"/>
          </p:nvPr>
        </p:nvSpPr>
        <p:spPr>
          <a:xfrm>
            <a:off x="2915944" y="2693190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HTML/CSS</a:t>
            </a:r>
            <a:endParaRPr dirty="0"/>
          </a:p>
        </p:txBody>
      </p:sp>
      <p:sp>
        <p:nvSpPr>
          <p:cNvPr id="357" name="Google Shape;357;p48"/>
          <p:cNvSpPr txBox="1">
            <a:spLocks noGrp="1"/>
          </p:cNvSpPr>
          <p:nvPr>
            <p:ph type="subTitle" idx="6"/>
          </p:nvPr>
        </p:nvSpPr>
        <p:spPr>
          <a:xfrm>
            <a:off x="4656132" y="2693190"/>
            <a:ext cx="174656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Tailwindcss</a:t>
            </a:r>
            <a:endParaRPr dirty="0"/>
          </a:p>
        </p:txBody>
      </p:sp>
      <p:sp>
        <p:nvSpPr>
          <p:cNvPr id="359" name="Google Shape;359;p48"/>
          <p:cNvSpPr txBox="1">
            <a:spLocks noGrp="1"/>
          </p:cNvSpPr>
          <p:nvPr>
            <p:ph type="subTitle" idx="8"/>
          </p:nvPr>
        </p:nvSpPr>
        <p:spPr>
          <a:xfrm>
            <a:off x="6606552" y="2801756"/>
            <a:ext cx="1205359" cy="4291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423" y="1528848"/>
            <a:ext cx="478200" cy="4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1637" y="4101426"/>
            <a:ext cx="387875" cy="79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351;p48"/>
          <p:cNvSpPr txBox="1">
            <a:spLocks noGrp="1"/>
          </p:cNvSpPr>
          <p:nvPr>
            <p:ph type="subTitle" idx="2"/>
          </p:nvPr>
        </p:nvSpPr>
        <p:spPr>
          <a:xfrm>
            <a:off x="2705585" y="4336400"/>
            <a:ext cx="2464726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Visial Studio Code</a:t>
            </a:r>
            <a:endParaRPr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53" y="2063918"/>
            <a:ext cx="736286" cy="63442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561" y="2057298"/>
            <a:ext cx="659098" cy="699867"/>
          </a:xfrm>
          <a:prstGeom prst="rect">
            <a:avLst/>
          </a:prstGeom>
        </p:spPr>
      </p:pic>
      <p:sp>
        <p:nvSpPr>
          <p:cNvPr id="61" name="Google Shape;351;p48"/>
          <p:cNvSpPr txBox="1">
            <a:spLocks noGrp="1"/>
          </p:cNvSpPr>
          <p:nvPr>
            <p:ph type="subTitle" idx="2"/>
          </p:nvPr>
        </p:nvSpPr>
        <p:spPr>
          <a:xfrm>
            <a:off x="5561896" y="4242073"/>
            <a:ext cx="19293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Git/Github</a:t>
            </a:r>
            <a:endParaRPr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2692" y="3654630"/>
            <a:ext cx="587266" cy="587266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746" y="3638939"/>
            <a:ext cx="627265" cy="62726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DC29D57-5F51-F436-1063-A12FADDC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93" y="2007048"/>
            <a:ext cx="2269071" cy="83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FA5D3FC-57D8-8051-9469-5F26076AB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51" y="1990552"/>
            <a:ext cx="788295" cy="83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C49C39D-1065-5A8A-E724-8498B7BE9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978" y="1770918"/>
            <a:ext cx="1130494" cy="103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BAD126E9-7E15-622D-99B8-5594E62C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840" y="3505221"/>
            <a:ext cx="879357" cy="87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B65F6C4F-6BD6-28A9-D489-C84DEE27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76" y="3452960"/>
            <a:ext cx="1044736" cy="13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13275" y="1954924"/>
            <a:ext cx="4752104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56" name="Google Shape;2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0767" y="387884"/>
            <a:ext cx="987217" cy="98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908658">
            <a:off x="-784109" y="4101051"/>
            <a:ext cx="1921920" cy="8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1041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27523">
            <a:off x="7616681" y="3489479"/>
            <a:ext cx="2514680" cy="169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17754" y="952272"/>
            <a:ext cx="1031314" cy="1031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4850" y="502075"/>
            <a:ext cx="1674277" cy="203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1123" y="3357502"/>
            <a:ext cx="504942" cy="10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5872" y="1796419"/>
            <a:ext cx="415825" cy="41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54;p40"/>
          <p:cNvSpPr txBox="1">
            <a:spLocks/>
          </p:cNvSpPr>
          <p:nvPr/>
        </p:nvSpPr>
        <p:spPr>
          <a:xfrm>
            <a:off x="713275" y="757524"/>
            <a:ext cx="1297500" cy="9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  <a:buClrTx/>
              <a:buFontTx/>
            </a:pPr>
            <a:r>
              <a:rPr lang="en" dirty="0"/>
              <a:t>05</a:t>
            </a:r>
          </a:p>
        </p:txBody>
      </p:sp>
      <p:sp>
        <p:nvSpPr>
          <p:cNvPr id="12" name="Google Shape;253;p40"/>
          <p:cNvSpPr txBox="1">
            <a:spLocks noGrp="1"/>
          </p:cNvSpPr>
          <p:nvPr>
            <p:ph type="title"/>
          </p:nvPr>
        </p:nvSpPr>
        <p:spPr>
          <a:xfrm>
            <a:off x="713275" y="1954924"/>
            <a:ext cx="4752104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Conclusion</a:t>
            </a:r>
            <a:endParaRPr sz="5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Google Shape;96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5500" y="3641940"/>
            <a:ext cx="3110350" cy="234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071876" y="2972412"/>
            <a:ext cx="1823975" cy="14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68"/>
          <p:cNvSpPr txBox="1">
            <a:spLocks noGrp="1"/>
          </p:cNvSpPr>
          <p:nvPr>
            <p:ph type="ctrTitle"/>
          </p:nvPr>
        </p:nvSpPr>
        <p:spPr>
          <a:xfrm>
            <a:off x="2756100" y="629812"/>
            <a:ext cx="3631800" cy="10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Merci!</a:t>
            </a:r>
            <a:endParaRPr dirty="0"/>
          </a:p>
        </p:txBody>
      </p:sp>
      <p:pic>
        <p:nvPicPr>
          <p:cNvPr id="967" name="Google Shape;96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2495" y="871215"/>
            <a:ext cx="2853352" cy="192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22123">
            <a:off x="7510618" y="2547757"/>
            <a:ext cx="1585313" cy="1924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04348">
            <a:off x="6086084" y="3962693"/>
            <a:ext cx="1824783" cy="782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9218" y="2972399"/>
            <a:ext cx="437924" cy="894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92898" y="1387720"/>
            <a:ext cx="4686578" cy="932740"/>
          </a:xfrm>
        </p:spPr>
        <p:txBody>
          <a:bodyPr/>
          <a:lstStyle/>
          <a:p>
            <a:r>
              <a:rPr lang="en-US" b="1" dirty="0">
                <a:latin typeface="+mn-lt"/>
              </a:rPr>
              <a:t>R</a:t>
            </a:r>
            <a:r>
              <a:rPr lang="fr-FR" b="1" dirty="0">
                <a:latin typeface="+mn-lt"/>
              </a:rPr>
              <a:t>é</a:t>
            </a:r>
            <a:r>
              <a:rPr lang="en-US" b="1" dirty="0" err="1">
                <a:latin typeface="+mn-lt"/>
              </a:rPr>
              <a:t>aliser</a:t>
            </a:r>
            <a:r>
              <a:rPr lang="en-US" b="1" dirty="0">
                <a:latin typeface="+mn-lt"/>
              </a:rPr>
              <a:t> par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892898" y="2453605"/>
            <a:ext cx="5535191" cy="1245993"/>
          </a:xfrm>
        </p:spPr>
        <p:txBody>
          <a:bodyPr/>
          <a:lstStyle/>
          <a:p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Bahah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M’boirik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M’beirick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C18828</a:t>
            </a:r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Sidi Mohamed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Mohamed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Lemine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Jeddou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C16626</a:t>
            </a:r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Ethman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Senad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Sebar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 C17743</a:t>
            </a:r>
            <a:b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</a:b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M’Hamed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Babah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El Bah  C18618</a:t>
            </a:r>
          </a:p>
        </p:txBody>
      </p:sp>
    </p:spTree>
    <p:extLst>
      <p:ext uri="{BB962C8B-B14F-4D97-AF65-F5344CB8AC3E}">
        <p14:creationId xmlns:p14="http://schemas.microsoft.com/office/powerpoint/2010/main" val="2284904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>
            <a:off x="713225" y="2605033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37" name="Google Shape;237;p39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38" name="Google Shape;238;p39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39" name="Google Shape;239;p39"/>
          <p:cNvSpPr txBox="1">
            <a:spLocks noGrp="1"/>
          </p:cNvSpPr>
          <p:nvPr>
            <p:ph type="subTitle" idx="5"/>
          </p:nvPr>
        </p:nvSpPr>
        <p:spPr>
          <a:xfrm>
            <a:off x="713225" y="3073379"/>
            <a:ext cx="28980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Environments utilise</a:t>
            </a:r>
            <a:endParaRPr dirty="0"/>
          </a:p>
        </p:txBody>
      </p:sp>
      <p:sp>
        <p:nvSpPr>
          <p:cNvPr id="233" name="Google Shape;233;p39"/>
          <p:cNvSpPr txBox="1">
            <a:spLocks noGrp="1"/>
          </p:cNvSpPr>
          <p:nvPr>
            <p:ph type="title" idx="7"/>
          </p:nvPr>
        </p:nvSpPr>
        <p:spPr>
          <a:xfrm>
            <a:off x="3845501" y="2605034"/>
            <a:ext cx="7245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43" name="Google Shape;243;p39"/>
          <p:cNvSpPr txBox="1">
            <a:spLocks noGrp="1"/>
          </p:cNvSpPr>
          <p:nvPr>
            <p:ph type="subTitle" idx="1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244" name="Google Shape;244;p39"/>
          <p:cNvSpPr txBox="1">
            <a:spLocks noGrp="1"/>
          </p:cNvSpPr>
          <p:nvPr>
            <p:ph type="subTitle" idx="14"/>
          </p:nvPr>
        </p:nvSpPr>
        <p:spPr>
          <a:xfrm>
            <a:off x="3845499" y="3073379"/>
            <a:ext cx="28980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3450" y="1596575"/>
            <a:ext cx="863197" cy="86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076550" y="3301314"/>
            <a:ext cx="1827922" cy="123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35;p39"/>
          <p:cNvSpPr txBox="1">
            <a:spLocks/>
          </p:cNvSpPr>
          <p:nvPr/>
        </p:nvSpPr>
        <p:spPr>
          <a:xfrm>
            <a:off x="713225" y="3826900"/>
            <a:ext cx="724500" cy="468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300" kern="1200" spc="-38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pPr>
              <a:buClrTx/>
              <a:buFontTx/>
            </a:pPr>
            <a:r>
              <a:rPr lang="en" dirty="0"/>
              <a:t>05</a:t>
            </a:r>
          </a:p>
        </p:txBody>
      </p:sp>
      <p:sp>
        <p:nvSpPr>
          <p:cNvPr id="22" name="Google Shape;239;p39"/>
          <p:cNvSpPr txBox="1">
            <a:spLocks noGrp="1"/>
          </p:cNvSpPr>
          <p:nvPr>
            <p:ph type="subTitle" idx="5"/>
          </p:nvPr>
        </p:nvSpPr>
        <p:spPr>
          <a:xfrm>
            <a:off x="713225" y="4295246"/>
            <a:ext cx="2898000" cy="46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13275" y="1849521"/>
            <a:ext cx="3858725" cy="698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08658">
            <a:off x="-784109" y="4101051"/>
            <a:ext cx="1921920" cy="82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Espace réservé pour une image  3"/>
          <p:cNvPicPr>
            <a:picLocks noGrp="1" noChangeAspect="1"/>
          </p:cNvPicPr>
          <p:nvPr>
            <p:ph type="pic" idx="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5" b="617"/>
          <a:stretch/>
        </p:blipFill>
        <p:spPr>
          <a:xfrm>
            <a:off x="4572000" y="1008999"/>
            <a:ext cx="3899338" cy="3381356"/>
          </a:xfrm>
        </p:spPr>
      </p:pic>
      <p:pic>
        <p:nvPicPr>
          <p:cNvPr id="256" name="Google Shape;25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0767" y="387884"/>
            <a:ext cx="987217" cy="98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 vente</a:t>
            </a:r>
            <a:endParaRPr dirty="0"/>
          </a:p>
        </p:txBody>
      </p:sp>
      <p:sp>
        <p:nvSpPr>
          <p:cNvPr id="291" name="Google Shape;291;p43"/>
          <p:cNvSpPr txBox="1">
            <a:spLocks noGrp="1"/>
          </p:cNvSpPr>
          <p:nvPr>
            <p:ph type="subTitle" idx="2"/>
          </p:nvPr>
        </p:nvSpPr>
        <p:spPr>
          <a:xfrm>
            <a:off x="713225" y="1897782"/>
            <a:ext cx="2346536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C’est quoi ?</a:t>
            </a:r>
            <a:endParaRPr dirty="0"/>
          </a:p>
        </p:txBody>
      </p:sp>
      <p:sp>
        <p:nvSpPr>
          <p:cNvPr id="292" name="Google Shape;292;p43"/>
          <p:cNvSpPr txBox="1">
            <a:spLocks noGrp="1"/>
          </p:cNvSpPr>
          <p:nvPr>
            <p:ph type="subTitle" idx="3"/>
          </p:nvPr>
        </p:nvSpPr>
        <p:spPr>
          <a:xfrm>
            <a:off x="713225" y="2328510"/>
            <a:ext cx="3333140" cy="90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fr-FR" dirty="0"/>
              <a:t>Elle vise à </a:t>
            </a:r>
            <a:r>
              <a:rPr lang="fr-FR" b="1" dirty="0"/>
              <a:t>planifier, organiser et développer les ventes</a:t>
            </a:r>
            <a:r>
              <a:rPr lang="fr-FR" dirty="0"/>
              <a:t> ainsi que le chiffre d’affaires.</a:t>
            </a:r>
            <a:endParaRPr dirty="0"/>
          </a:p>
        </p:txBody>
      </p:sp>
      <p:sp>
        <p:nvSpPr>
          <p:cNvPr id="293" name="Google Shape;293;p43"/>
          <p:cNvSpPr txBox="1">
            <a:spLocks noGrp="1"/>
          </p:cNvSpPr>
          <p:nvPr>
            <p:ph type="subTitle" idx="4"/>
          </p:nvPr>
        </p:nvSpPr>
        <p:spPr>
          <a:xfrm>
            <a:off x="4497499" y="1897782"/>
            <a:ext cx="2195335" cy="45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on importance</a:t>
            </a:r>
            <a:endParaRPr dirty="0"/>
          </a:p>
        </p:txBody>
      </p:sp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467790">
            <a:off x="8182802" y="3020796"/>
            <a:ext cx="1498629" cy="779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903272">
            <a:off x="8117611" y="4220800"/>
            <a:ext cx="946391" cy="77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872186">
            <a:off x="7393043" y="1200906"/>
            <a:ext cx="381265" cy="778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375513">
            <a:off x="8488361" y="1074964"/>
            <a:ext cx="1546527" cy="187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92;p43"/>
          <p:cNvSpPr txBox="1">
            <a:spLocks noGrp="1"/>
          </p:cNvSpPr>
          <p:nvPr>
            <p:ph type="subTitle" idx="3"/>
          </p:nvPr>
        </p:nvSpPr>
        <p:spPr>
          <a:xfrm>
            <a:off x="4414718" y="2349582"/>
            <a:ext cx="3333140" cy="11818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200" b="1" dirty="0" err="1"/>
              <a:t>Prise</a:t>
            </a:r>
            <a:r>
              <a:rPr lang="en-US" sz="1200" b="1" dirty="0"/>
              <a:t> de </a:t>
            </a:r>
            <a:r>
              <a:rPr lang="en-US" sz="1200" b="1" dirty="0" err="1"/>
              <a:t>décision</a:t>
            </a:r>
            <a:r>
              <a:rPr lang="en-US" sz="1200" b="1" dirty="0"/>
              <a:t> </a:t>
            </a:r>
            <a:r>
              <a:rPr lang="en-US" sz="1200" b="1" dirty="0" err="1"/>
              <a:t>éclairée</a:t>
            </a:r>
            <a:endParaRPr lang="en-US" sz="1200" b="1" dirty="0"/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200" b="1" dirty="0"/>
              <a:t>Éviter les ruptures de stock</a:t>
            </a:r>
          </a:p>
          <a:p>
            <a:pPr marL="285750" lvl="0" indent="-28575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fr-FR" sz="1200" b="1" dirty="0"/>
              <a:t>Optimisation des Ventes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>
            <a:spLocks noGrp="1"/>
          </p:cNvSpPr>
          <p:nvPr>
            <p:ph type="title"/>
          </p:nvPr>
        </p:nvSpPr>
        <p:spPr>
          <a:xfrm>
            <a:off x="713275" y="1849521"/>
            <a:ext cx="3858725" cy="698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Conception</a:t>
            </a:r>
            <a:endParaRPr dirty="0"/>
          </a:p>
        </p:txBody>
      </p:sp>
      <p:sp>
        <p:nvSpPr>
          <p:cNvPr id="254" name="Google Shape;254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52" name="Google Shape;252;p40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7816" r="17816"/>
          <a:stretch/>
        </p:blipFill>
        <p:spPr>
          <a:prstGeom prst="rect">
            <a:avLst/>
          </a:prstGeom>
        </p:spPr>
      </p:pic>
      <p:pic>
        <p:nvPicPr>
          <p:cNvPr id="256" name="Google Shape;2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0767" y="387884"/>
            <a:ext cx="987217" cy="98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908658">
            <a:off x="-784109" y="4101051"/>
            <a:ext cx="1921920" cy="82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503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27951" y="997761"/>
            <a:ext cx="3841612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cas d’utilisation</a:t>
            </a:r>
            <a:endParaRPr dirty="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75" y="4117175"/>
            <a:ext cx="2358126" cy="15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7" y="3771039"/>
            <a:ext cx="443629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86A973-2846-F5DD-F8D6-1DFC9A2CA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63" y="0"/>
            <a:ext cx="4260991" cy="50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9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549766" y="95374"/>
            <a:ext cx="4947144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Diagramme de classe</a:t>
            </a:r>
            <a:endParaRPr dirty="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75" y="4117175"/>
            <a:ext cx="2358126" cy="15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7" y="3771039"/>
            <a:ext cx="443629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EBF97A-E6E6-16D2-70B8-FDDD81496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84" y="1033498"/>
            <a:ext cx="5760720" cy="37312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549766" y="95374"/>
            <a:ext cx="6639310" cy="7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Graphe de Flux</a:t>
            </a:r>
            <a:endParaRPr dirty="0"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375" y="4117175"/>
            <a:ext cx="2358126" cy="159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7" y="3771039"/>
            <a:ext cx="443629" cy="9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36167-5DBD-9222-26CC-31B52CDA2C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7" y="1113154"/>
            <a:ext cx="6629718" cy="33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7308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127</Words>
  <Application>Microsoft Office PowerPoint</Application>
  <PresentationFormat>On-screen Show (16:9)</PresentationFormat>
  <Paragraphs>45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Wingdings 2</vt:lpstr>
      <vt:lpstr>Arial Black</vt:lpstr>
      <vt:lpstr>Century Schoolbook</vt:lpstr>
      <vt:lpstr>Wingdings</vt:lpstr>
      <vt:lpstr>Raleway</vt:lpstr>
      <vt:lpstr>Agency FB</vt:lpstr>
      <vt:lpstr>Arial</vt:lpstr>
      <vt:lpstr>View</vt:lpstr>
      <vt:lpstr>Gestion de vente en ligne</vt:lpstr>
      <vt:lpstr>Réaliser par</vt:lpstr>
      <vt:lpstr>Plan</vt:lpstr>
      <vt:lpstr>Introduction</vt:lpstr>
      <vt:lpstr>Gestion de vente</vt:lpstr>
      <vt:lpstr>Conception</vt:lpstr>
      <vt:lpstr>Diagramme de cas d’utilisation</vt:lpstr>
      <vt:lpstr>Diagramme de classe</vt:lpstr>
      <vt:lpstr>Graphe de Flux</vt:lpstr>
      <vt:lpstr>Environments Utilise</vt:lpstr>
      <vt:lpstr>Environments utilise</vt:lpstr>
      <vt:lpstr>Demonstration</vt:lpstr>
      <vt:lpstr>Conclusion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de vente en ligne</dc:title>
  <cp:lastModifiedBy>bah m'boirik</cp:lastModifiedBy>
  <cp:revision>21</cp:revision>
  <dcterms:modified xsi:type="dcterms:W3CDTF">2024-06-18T11:59:22Z</dcterms:modified>
</cp:coreProperties>
</file>